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660619d2b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e660619d2b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660619d2b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e660619d2b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660619d2b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e660619d2b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660619d2b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e660619d2b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660619d2b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e660619d2b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660619d2b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e660619d2b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660619d2b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e660619d2b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660619d2b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e660619d2b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660619d2b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e660619d2b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660619d2b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e660619d2b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704452" y="2603091"/>
            <a:ext cx="7989723" cy="164444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11828" y="4240172"/>
            <a:ext cx="7975483" cy="685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b="0" i="0" sz="2800">
                <a:solidFill>
                  <a:srgbClr val="00B0F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websites\free-power-point-templates\2012\logos.png" id="91" name="Google Shape;9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48964" y="681535"/>
            <a:ext cx="8246070" cy="763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  <a:defRPr sz="3600">
                <a:solidFill>
                  <a:srgbClr val="00B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26843" y="1496961"/>
            <a:ext cx="8246070" cy="304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2461475" y="465530"/>
            <a:ext cx="6284320" cy="725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  <a:defRPr sz="3600">
                <a:solidFill>
                  <a:srgbClr val="00B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2461475" y="1229055"/>
            <a:ext cx="6284320" cy="3511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525317" y="544489"/>
            <a:ext cx="8093365" cy="76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  <a:defRPr sz="3600">
                <a:solidFill>
                  <a:srgbClr val="00B0F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536879" y="15965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536879" y="2068932"/>
            <a:ext cx="4040188" cy="2276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indent="-342900" lvl="2" marL="1371600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3" type="body"/>
          </p:nvPr>
        </p:nvSpPr>
        <p:spPr>
          <a:xfrm>
            <a:off x="4572000" y="15965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"/>
          <p:cNvSpPr txBox="1"/>
          <p:nvPr>
            <p:ph idx="4" type="body"/>
          </p:nvPr>
        </p:nvSpPr>
        <p:spPr>
          <a:xfrm>
            <a:off x="4572000" y="2068932"/>
            <a:ext cx="4041775" cy="2276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indent="-342900" lvl="2" marL="1371600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This presentation uses a free template provided by FPPT.com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www.free-power-point-templates.com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cybertraining-dsc/su21-reu-361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19829"/>
            <a:ext cx="9010509" cy="157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694846"/>
            <a:ext cx="2683130" cy="4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1625" y="873576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type="title"/>
          </p:nvPr>
        </p:nvSpPr>
        <p:spPr>
          <a:xfrm>
            <a:off x="2476525" y="194405"/>
            <a:ext cx="62844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500">
                <a:latin typeface="Press Start 2P"/>
                <a:ea typeface="Press Start 2P"/>
                <a:cs typeface="Press Start 2P"/>
                <a:sym typeface="Press Start 2P"/>
              </a:rPr>
              <a:t>Results</a:t>
            </a:r>
            <a:endParaRPr sz="2800"/>
          </a:p>
        </p:txBody>
      </p:sp>
      <p:sp>
        <p:nvSpPr>
          <p:cNvPr id="191" name="Google Shape;191;p23"/>
          <p:cNvSpPr txBox="1"/>
          <p:nvPr/>
        </p:nvSpPr>
        <p:spPr>
          <a:xfrm>
            <a:off x="2955650" y="4667100"/>
            <a:ext cx="66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animated graphic of number of epochs’ effect on prediction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5">
            <a:alphaModFix/>
          </a:blip>
          <a:srcRect b="52875" l="0" r="497" t="26717"/>
          <a:stretch/>
        </p:blipFill>
        <p:spPr>
          <a:xfrm>
            <a:off x="1282025" y="3449900"/>
            <a:ext cx="6260025" cy="1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 rotWithShape="1">
          <a:blip r:embed="rId5">
            <a:alphaModFix/>
          </a:blip>
          <a:srcRect b="28995" l="450" r="-449" t="51157"/>
          <a:stretch/>
        </p:blipFill>
        <p:spPr>
          <a:xfrm>
            <a:off x="1282021" y="1940097"/>
            <a:ext cx="6291710" cy="1464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5">
            <a:alphaModFix/>
          </a:blip>
          <a:srcRect b="4322" l="450" r="-449" t="75830"/>
          <a:stretch/>
        </p:blipFill>
        <p:spPr>
          <a:xfrm>
            <a:off x="1282025" y="430312"/>
            <a:ext cx="6291710" cy="146407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1946525" y="113325"/>
            <a:ext cx="55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Various cryptocurrency predictions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775" y="1342251"/>
            <a:ext cx="476250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/>
          <p:nvPr/>
        </p:nvSpPr>
        <p:spPr>
          <a:xfrm rot="-599996">
            <a:off x="261876" y="1935397"/>
            <a:ext cx="3461286" cy="89626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B0F0"/>
                </a:solidFill>
                <a:latin typeface="Press Start 2P"/>
              </a:rPr>
              <a:t>A SMASHING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B0F0"/>
                </a:solidFill>
                <a:latin typeface="Press Start 2P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B0F0"/>
                </a:solidFill>
                <a:latin typeface="Press Start 2P"/>
              </a:rPr>
              <a:t>SUCCESS!!</a:t>
            </a:r>
          </a:p>
        </p:txBody>
      </p:sp>
      <p:sp>
        <p:nvSpPr>
          <p:cNvPr id="210" name="Google Shape;210;p25"/>
          <p:cNvSpPr txBox="1"/>
          <p:nvPr/>
        </p:nvSpPr>
        <p:spPr>
          <a:xfrm>
            <a:off x="898000" y="3531925"/>
            <a:ext cx="287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...right?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2461475" y="465530"/>
            <a:ext cx="62844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500">
                <a:latin typeface="Press Start 2P"/>
                <a:ea typeface="Press Start 2P"/>
                <a:cs typeface="Press Start 2P"/>
                <a:sym typeface="Press Start 2P"/>
              </a:rPr>
              <a:t>Conclusion</a:t>
            </a:r>
            <a:endParaRPr sz="2800"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2547200" y="1372351"/>
            <a:ext cx="50844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56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No way to predict the future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Random walk theory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Randomness contradicts</a:t>
            </a:r>
            <a:br>
              <a:rPr lang="en-US" sz="19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memory capacity of LSTM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Future research: analyze</a:t>
            </a:r>
            <a:br>
              <a:rPr lang="en-US" sz="19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Twitter feeds from</a:t>
            </a:r>
            <a:br>
              <a:rPr lang="en-US" sz="19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influencers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000" y="2571751"/>
            <a:ext cx="2154874" cy="21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2461475" y="160723"/>
            <a:ext cx="62844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500">
                <a:latin typeface="Press Start 2P"/>
                <a:ea typeface="Press Start 2P"/>
                <a:cs typeface="Press Start 2P"/>
                <a:sym typeface="Press Start 2P"/>
              </a:rPr>
              <a:t>Takeaways from REU</a:t>
            </a:r>
            <a:endParaRPr sz="2500"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500">
                <a:latin typeface="Press Start 2P"/>
                <a:ea typeface="Press Start 2P"/>
                <a:cs typeface="Press Start 2P"/>
                <a:sym typeface="Press Start 2P"/>
              </a:rPr>
              <a:t>Experience</a:t>
            </a:r>
            <a:endParaRPr sz="25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2547200" y="1372351"/>
            <a:ext cx="50844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56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There are so many ways to implement AI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Convolutional neural network, recursive neural network, artificial neural network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How to use GitHub,</a:t>
            </a:r>
            <a:br>
              <a:rPr lang="en-US" sz="19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Visual Studio Code,</a:t>
            </a:r>
            <a:br>
              <a:rPr lang="en-US" sz="19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PyCharm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Thanks to instructors!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751" y="3162900"/>
            <a:ext cx="2678899" cy="172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2461475" y="465530"/>
            <a:ext cx="62844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500">
                <a:latin typeface="Press Start 2P"/>
                <a:ea typeface="Press Start 2P"/>
                <a:cs typeface="Press Start 2P"/>
                <a:sym typeface="Press Start 2P"/>
              </a:rPr>
              <a:t>Acknowledgments</a:t>
            </a:r>
            <a:endParaRPr sz="2800"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2547200" y="1372350"/>
            <a:ext cx="62487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56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Dr. </a:t>
            </a: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Yohn Jairo Parra Bautista of FAMU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Dr. Carlos Theran of FAMU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Dr. </a:t>
            </a: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Gregor von Laszewski of Indiana University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Florida A&amp;M University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lang="en-US" sz="1900">
                <a:latin typeface="Montserrat"/>
                <a:ea typeface="Montserrat"/>
                <a:cs typeface="Montserrat"/>
                <a:sym typeface="Montserrat"/>
              </a:rPr>
              <a:t>Miami Dade College School of Science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599564" y="832135"/>
            <a:ext cx="8246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300">
                <a:latin typeface="Press Start 2P"/>
                <a:ea typeface="Press Start 2P"/>
                <a:cs typeface="Press Start 2P"/>
                <a:sym typeface="Press Start 2P"/>
              </a:rPr>
              <a:t>Roadmap</a:t>
            </a:r>
            <a:endParaRPr sz="23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426843" y="1496961"/>
            <a:ext cx="8246070" cy="304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115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ontserrat"/>
              <a:buChar char="•"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Code available at </a:t>
            </a:r>
            <a:r>
              <a:rPr lang="en-US" sz="2300" u="sng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https://github.com/cybertraining-dsc/su21-reu-361</a:t>
            </a:r>
            <a:endParaRPr sz="2300">
              <a:solidFill>
                <a:srgbClr val="A4C2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342900" rtl="0" algn="l">
              <a:spcBef>
                <a:spcPts val="56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Thought process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342900" rtl="0" algn="l">
              <a:spcBef>
                <a:spcPts val="56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342900" rtl="0" algn="l">
              <a:spcBef>
                <a:spcPts val="560"/>
              </a:spcBef>
              <a:spcAft>
                <a:spcPts val="0"/>
              </a:spcAft>
              <a:buSzPts val="2300"/>
              <a:buFont typeface="Montserrat"/>
              <a:buChar char="•"/>
            </a:pPr>
            <a:r>
              <a:rPr lang="en-US" sz="2300">
                <a:latin typeface="Montserrat"/>
                <a:ea typeface="Montserrat"/>
                <a:cs typeface="Montserrat"/>
                <a:sym typeface="Montserrat"/>
              </a:rPr>
              <a:t>Results and Conclusion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300"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2461475" y="465530"/>
            <a:ext cx="6284320" cy="725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500">
                <a:latin typeface="Press Start 2P"/>
                <a:ea typeface="Press Start 2P"/>
                <a:cs typeface="Press Start 2P"/>
                <a:sym typeface="Press Start 2P"/>
              </a:rPr>
              <a:t>Motivation</a:t>
            </a:r>
            <a:endParaRPr sz="2800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803" y="3080100"/>
            <a:ext cx="2505600" cy="19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525" y="3201871"/>
            <a:ext cx="2505599" cy="166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2524600" y="1153226"/>
            <a:ext cx="50844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56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b="0" lang="en-US" sz="1900">
                <a:latin typeface="Montserrat"/>
                <a:ea typeface="Montserrat"/>
                <a:cs typeface="Montserrat"/>
                <a:sym typeface="Montserrat"/>
              </a:rPr>
              <a:t>Cryptocurrency is confusing</a:t>
            </a:r>
            <a:endParaRPr b="0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b="0" lang="en-US" sz="1900">
                <a:latin typeface="Montserrat"/>
                <a:ea typeface="Montserrat"/>
                <a:cs typeface="Montserrat"/>
                <a:sym typeface="Montserrat"/>
              </a:rPr>
              <a:t>What is a blockchain???</a:t>
            </a:r>
            <a:endParaRPr b="0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b="0" lang="en-US" sz="1900">
                <a:latin typeface="Montserrat"/>
                <a:ea typeface="Montserrat"/>
                <a:cs typeface="Montserrat"/>
                <a:sym typeface="Montserrat"/>
              </a:rPr>
              <a:t>Not to mention Artificial Intelligence (AI)</a:t>
            </a:r>
            <a:endParaRPr b="0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b="0" lang="en-US" sz="1900">
                <a:latin typeface="Montserrat"/>
                <a:ea typeface="Montserrat"/>
                <a:cs typeface="Montserrat"/>
                <a:sym typeface="Montserrat"/>
              </a:rPr>
              <a:t>Endeavor to learn these concepts</a:t>
            </a:r>
            <a:endParaRPr b="0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b="0" lang="en-US" sz="1900">
                <a:latin typeface="Montserrat"/>
                <a:ea typeface="Montserrat"/>
                <a:cs typeface="Montserrat"/>
                <a:sym typeface="Montserrat"/>
              </a:rPr>
              <a:t>Huge profitability</a:t>
            </a:r>
            <a:endParaRPr b="0"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1007242" y="833014"/>
            <a:ext cx="8093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500">
                <a:latin typeface="Press Start 2P"/>
                <a:ea typeface="Press Start 2P"/>
                <a:cs typeface="Press Start 2P"/>
                <a:sym typeface="Press Start 2P"/>
              </a:rPr>
              <a:t>Blockchain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401" y="1656750"/>
            <a:ext cx="5085201" cy="28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4">
            <a:alphaModFix/>
          </a:blip>
          <a:srcRect b="0" l="31354" r="32538" t="24465"/>
          <a:stretch/>
        </p:blipFill>
        <p:spPr>
          <a:xfrm>
            <a:off x="7562750" y="3125050"/>
            <a:ext cx="1144675" cy="23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925" y="1464825"/>
            <a:ext cx="1144675" cy="11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275" y="1864700"/>
            <a:ext cx="1488174" cy="148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-7487" y="3546882"/>
            <a:ext cx="197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United States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Dollar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7161400" y="2630207"/>
            <a:ext cx="19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Bitcoin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7148238" y="4574907"/>
            <a:ext cx="19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EOS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875" y="1803300"/>
            <a:ext cx="5356276" cy="30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0" l="31354" r="32538" t="24465"/>
          <a:stretch/>
        </p:blipFill>
        <p:spPr>
          <a:xfrm>
            <a:off x="857468" y="1710275"/>
            <a:ext cx="1442390" cy="30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620303" y="3561917"/>
            <a:ext cx="19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EOS-USD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8"/>
          <p:cNvSpPr txBox="1"/>
          <p:nvPr>
            <p:ph idx="4294967295" type="title"/>
          </p:nvPr>
        </p:nvSpPr>
        <p:spPr>
          <a:xfrm>
            <a:off x="3033017" y="1039789"/>
            <a:ext cx="8093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500">
                <a:solidFill>
                  <a:srgbClr val="00B0F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Time Series</a:t>
            </a:r>
            <a:endParaRPr>
              <a:solidFill>
                <a:srgbClr val="00B0F0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167475" y="4560329"/>
            <a:ext cx="5141706" cy="4595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Montserrat"/>
              </a:rPr>
              <a:t>Look at that volatility!</a:t>
            </a: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2461475" y="465530"/>
            <a:ext cx="62844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500">
                <a:latin typeface="Press Start 2P"/>
                <a:ea typeface="Press Start 2P"/>
                <a:cs typeface="Press Start 2P"/>
                <a:sym typeface="Press Start 2P"/>
              </a:rPr>
              <a:t>Architecture</a:t>
            </a:r>
            <a:endParaRPr sz="2800"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1576" y="1615350"/>
            <a:ext cx="5064600" cy="2532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1000" stPos="0" sy="-100000" ky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449967" y="1429714"/>
            <a:ext cx="8093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200">
                <a:latin typeface="Press Start 2P"/>
                <a:ea typeface="Press Start 2P"/>
                <a:cs typeface="Press Start 2P"/>
                <a:sym typeface="Press Start 2P"/>
              </a:rPr>
              <a:t>Long Short-Term Memory (LSTM)</a:t>
            </a:r>
            <a:endParaRPr sz="3300"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625" y="2193214"/>
            <a:ext cx="3398911" cy="26454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144900" y="2132976"/>
            <a:ext cx="5084400" cy="29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56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b="0" lang="en-US" sz="1900">
                <a:latin typeface="Montserrat"/>
                <a:ea typeface="Montserrat"/>
                <a:cs typeface="Montserrat"/>
                <a:sym typeface="Montserrat"/>
              </a:rPr>
              <a:t>Neural network</a:t>
            </a:r>
            <a:endParaRPr b="0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b="0" lang="en-US" sz="1900">
                <a:latin typeface="Montserrat"/>
                <a:ea typeface="Montserrat"/>
                <a:cs typeface="Montserrat"/>
                <a:sym typeface="Montserrat"/>
              </a:rPr>
              <a:t>RNN</a:t>
            </a:r>
            <a:endParaRPr b="0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b="0" lang="en-US" sz="1900">
                <a:latin typeface="Montserrat"/>
                <a:ea typeface="Montserrat"/>
                <a:cs typeface="Montserrat"/>
                <a:sym typeface="Montserrat"/>
              </a:rPr>
              <a:t>Has a memory capacity</a:t>
            </a:r>
            <a:endParaRPr b="0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➢"/>
            </a:pPr>
            <a:r>
              <a:rPr b="0" lang="en-US" sz="1900">
                <a:latin typeface="Montserrat"/>
                <a:ea typeface="Montserrat"/>
                <a:cs typeface="Montserrat"/>
                <a:sym typeface="Montserrat"/>
              </a:rPr>
              <a:t>Model goes through a predefined</a:t>
            </a:r>
            <a:br>
              <a:rPr b="0" lang="en-US" sz="1900">
                <a:latin typeface="Montserrat"/>
                <a:ea typeface="Montserrat"/>
                <a:cs typeface="Montserrat"/>
                <a:sym typeface="Montserrat"/>
              </a:rPr>
            </a:br>
            <a:r>
              <a:rPr b="0" lang="en-US" sz="1900">
                <a:latin typeface="Montserrat"/>
                <a:ea typeface="Montserrat"/>
                <a:cs typeface="Montserrat"/>
                <a:sym typeface="Montserrat"/>
              </a:rPr>
              <a:t>number of epochs</a:t>
            </a:r>
            <a:endParaRPr b="0"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2476525" y="194405"/>
            <a:ext cx="62844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500">
                <a:latin typeface="Press Start 2P"/>
                <a:ea typeface="Press Start 2P"/>
                <a:cs typeface="Press Start 2P"/>
                <a:sym typeface="Press Start 2P"/>
              </a:rPr>
              <a:t>Results</a:t>
            </a:r>
            <a:endParaRPr sz="280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850" y="1241925"/>
            <a:ext cx="4735076" cy="31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6">
            <a:alphaModFix/>
          </a:blip>
          <a:srcRect b="0" l="31354" r="32538" t="24465"/>
          <a:stretch/>
        </p:blipFill>
        <p:spPr>
          <a:xfrm>
            <a:off x="2491643" y="1469275"/>
            <a:ext cx="1442390" cy="30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2254478" y="3320917"/>
            <a:ext cx="19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EOS-USD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2476525" y="194405"/>
            <a:ext cx="62844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600"/>
              <a:buFont typeface="Arial"/>
              <a:buNone/>
            </a:pPr>
            <a:r>
              <a:rPr lang="en-US" sz="2500">
                <a:latin typeface="Press Start 2P"/>
                <a:ea typeface="Press Start 2P"/>
                <a:cs typeface="Press Start 2P"/>
                <a:sym typeface="Press Start 2P"/>
              </a:rPr>
              <a:t>Results</a:t>
            </a:r>
            <a:endParaRPr sz="2800"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99675"/>
            <a:ext cx="404874" cy="4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00" y="99674"/>
            <a:ext cx="940226" cy="2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5">
            <a:alphaModFix/>
          </a:blip>
          <a:srcRect b="0" l="31354" r="32538" t="24465"/>
          <a:stretch/>
        </p:blipFill>
        <p:spPr>
          <a:xfrm>
            <a:off x="2491643" y="1469275"/>
            <a:ext cx="1442390" cy="30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2254478" y="3320917"/>
            <a:ext cx="19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EOS-USD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5850" y="1318125"/>
            <a:ext cx="4735050" cy="31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4025850" y="4555975"/>
            <a:ext cx="47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Mean Squared Error: 0.485 USD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4025850" y="693750"/>
            <a:ext cx="49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Figure: a zoomed-in graph of EOS prediction model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overlayed on the actual EOS price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